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1pPr>
    <a:lvl2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2pPr>
    <a:lvl3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3pPr>
    <a:lvl4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4pPr>
    <a:lvl5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5pPr>
    <a:lvl6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6pPr>
    <a:lvl7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7pPr>
    <a:lvl8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8pPr>
    <a:lvl9pPr marL="0" marR="0" indent="0" algn="ctr" defTabSz="8216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Arial Narrow"/>
        <a:ea typeface="Arial Narrow"/>
        <a:cs typeface="Arial Narrow"/>
        <a:sym typeface="Arial Narrow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 Narrow"/>
          <a:ea typeface="Arial Narrow"/>
          <a:cs typeface="Arial Narrow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одзаголовок">
    <p:bg>
      <p:bgPr>
        <a:solidFill>
          <a:srgbClr val="253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/>
          <p:cNvSpPr/>
          <p:nvPr/>
        </p:nvSpPr>
        <p:spPr>
          <a:xfrm>
            <a:off x="5230254" y="-37339"/>
            <a:ext cx="19217708" cy="137160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Уровень текста 1…"/>
          <p:cNvSpPr txBox="1"/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"/>
              </a:defRPr>
            </a:lvl1pPr>
            <a:lvl2pPr marL="839520" indent="-39502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2pPr>
            <a:lvl3pPr marL="1284020" indent="-39502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3pPr>
            <a:lvl4pPr marL="1728520" indent="-39502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4pPr>
            <a:lvl5pPr marL="2173020" indent="-395020" algn="ctr">
              <a:spcBef>
                <a:spcPts val="0"/>
              </a:spcBef>
              <a:defRPr sz="3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«Место ввода цитаты»."/>
          <p:cNvSpPr txBox="1"/>
          <p:nvPr>
            <p:ph type="body" sz="quarter" idx="13"/>
          </p:nvPr>
        </p:nvSpPr>
        <p:spPr>
          <a:xfrm>
            <a:off x="4833937" y="6000353"/>
            <a:ext cx="14716128" cy="965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200"/>
            </a:pP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Изображение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Изображение"/>
          <p:cNvSpPr/>
          <p:nvPr>
            <p:ph type="pic" sz="half" idx="13"/>
          </p:nvPr>
        </p:nvSpPr>
        <p:spPr>
          <a:xfrm>
            <a:off x="5307210" y="892967"/>
            <a:ext cx="13751721" cy="832247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" name="Текст заголовка"/>
          <p:cNvSpPr txBox="1"/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sz="quarter" idx="1"/>
          </p:nvPr>
        </p:nvSpPr>
        <p:spPr>
          <a:xfrm>
            <a:off x="4833937" y="11519296"/>
            <a:ext cx="14716127" cy="158948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Изображение"/>
          <p:cNvSpPr/>
          <p:nvPr>
            <p:ph type="pic" sz="half" idx="13"/>
          </p:nvPr>
        </p:nvSpPr>
        <p:spPr>
          <a:xfrm>
            <a:off x="12495609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" name="Текст заголовка"/>
          <p:cNvSpPr txBox="1"/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8" name="Уровень текста 1…"/>
          <p:cNvSpPr txBox="1"/>
          <p:nvPr>
            <p:ph type="body" sz="quarter" idx="1"/>
          </p:nvPr>
        </p:nvSpPr>
        <p:spPr>
          <a:xfrm>
            <a:off x="4387453" y="6697264"/>
            <a:ext cx="7500939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вверху">
    <p:bg>
      <p:bgPr>
        <a:solidFill>
          <a:srgbClr val="2539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заголовка"/>
          <p:cNvSpPr txBox="1"/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Изображение"/>
          <p:cNvSpPr/>
          <p:nvPr>
            <p:ph type="pic" sz="quarter" idx="13"/>
          </p:nvPr>
        </p:nvSpPr>
        <p:spPr>
          <a:xfrm>
            <a:off x="12495609" y="3661171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4" name="Уровень текста 1…"/>
          <p:cNvSpPr txBox="1"/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4" indent="-465455">
              <a:spcBef>
                <a:spcPts val="4500"/>
              </a:spcBef>
              <a:defRPr sz="3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Уровень текста 1…"/>
          <p:cNvSpPr txBox="1"/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Изображение"/>
          <p:cNvSpPr/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1" name="Изображение"/>
          <p:cNvSpPr/>
          <p:nvPr>
            <p:ph type="pic" sz="quarter" idx="14"/>
          </p:nvPr>
        </p:nvSpPr>
        <p:spPr>
          <a:xfrm>
            <a:off x="12504353" y="1250155"/>
            <a:ext cx="7500940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2" name="Изображение"/>
          <p:cNvSpPr/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17219" marR="0" indent="-617219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61719" marR="0" indent="-617219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506219" marR="0" indent="-617219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950720" marR="0" indent="-617219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95220" marR="0" indent="-617220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39720" marR="0" indent="-617220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84220" marR="0" indent="-617220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28720" marR="0" indent="-617220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73220" marR="0" indent="-617220" algn="l" defTabSz="821689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6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thiscatdoesnotexist.com/" TargetMode="External"/><Relationship Id="rId3" Type="http://schemas.openxmlformats.org/officeDocument/2006/relationships/hyperlink" Target="https://thishorsedoesnotexist.com/" TargetMode="External"/><Relationship Id="rId4" Type="http://schemas.openxmlformats.org/officeDocument/2006/relationships/hyperlink" Target="https://www.thispersondoesnotexist.com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8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junyanz.github.io/CycleGAN/" TargetMode="External"/><Relationship Id="rId3" Type="http://schemas.openxmlformats.org/officeDocument/2006/relationships/hyperlink" Target="https://arxiv.org/abs/1609.04802" TargetMode="External"/><Relationship Id="rId4" Type="http://schemas.openxmlformats.org/officeDocument/2006/relationships/hyperlink" Target="https://phillipi.github.io/pix2pix/" TargetMode="External"/><Relationship Id="rId5" Type="http://schemas.openxmlformats.org/officeDocument/2006/relationships/hyperlink" Target="https://arxiv.org/abs/1612.03242" TargetMode="External"/><Relationship Id="rId6" Type="http://schemas.openxmlformats.org/officeDocument/2006/relationships/hyperlink" Target="https://arxiv.org/abs/1703.10847" TargetMode="External"/><Relationship Id="rId7" Type="http://schemas.openxmlformats.org/officeDocument/2006/relationships/image" Target="../media/image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Линия"/>
          <p:cNvSpPr/>
          <p:nvPr/>
        </p:nvSpPr>
        <p:spPr>
          <a:xfrm flipV="1">
            <a:off x="10370342" y="1604166"/>
            <a:ext cx="2" cy="277735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7" name="Очень крутой…"/>
          <p:cNvSpPr txBox="1"/>
          <p:nvPr/>
        </p:nvSpPr>
        <p:spPr>
          <a:xfrm>
            <a:off x="5546090" y="4556125"/>
            <a:ext cx="18554701" cy="131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spAutoFit/>
          </a:bodyPr>
          <a:lstStyle>
            <a:lvl1pPr>
              <a:defRPr b="1" cap="all" sz="8000">
                <a:solidFill>
                  <a:srgbClr val="253957"/>
                </a:solidFill>
              </a:defRPr>
            </a:lvl1pPr>
          </a:lstStyle>
          <a:p>
            <a:pPr/>
            <a:r>
              <a:t>Генеративные модели</a:t>
            </a:r>
          </a:p>
        </p:txBody>
      </p:sp>
      <p:sp>
        <p:nvSpPr>
          <p:cNvPr id="118" name="Очень крутой подзаголовок презентации"/>
          <p:cNvSpPr txBox="1"/>
          <p:nvPr/>
        </p:nvSpPr>
        <p:spPr>
          <a:xfrm>
            <a:off x="10165080" y="7865744"/>
            <a:ext cx="9316086" cy="189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6000">
                <a:solidFill>
                  <a:srgbClr val="253957"/>
                </a:solidFill>
              </a:defRPr>
            </a:pPr>
            <a:r>
              <a:t>Токкожин Арсен</a:t>
            </a:r>
            <a:endParaRPr sz="4200"/>
          </a:p>
          <a:p>
            <a:pPr>
              <a:defRPr sz="6000">
                <a:solidFill>
                  <a:srgbClr val="253957"/>
                </a:solidFill>
              </a:defRPr>
            </a:pPr>
            <a:r>
              <a:t>БПМИ191</a:t>
            </a:r>
          </a:p>
        </p:txBody>
      </p:sp>
      <p:pic>
        <p:nvPicPr>
          <p:cNvPr id="11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60" y="1383776"/>
            <a:ext cx="4540025" cy="438973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 Placeholder 1"/>
          <p:cNvSpPr txBox="1"/>
          <p:nvPr>
            <p:ph type="sldNum" sz="quarter" idx="2"/>
          </p:nvPr>
        </p:nvSpPr>
        <p:spPr>
          <a:xfrm>
            <a:off x="22954653" y="12978765"/>
            <a:ext cx="325044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Линия"/>
          <p:cNvSpPr/>
          <p:nvPr/>
        </p:nvSpPr>
        <p:spPr>
          <a:xfrm>
            <a:off x="1198786" y="2551125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Название подразделения, лаборатории, факультета и т.д."/>
          <p:cNvSpPr txBox="1"/>
          <p:nvPr/>
        </p:nvSpPr>
        <p:spPr>
          <a:xfrm>
            <a:off x="11364844" y="139829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VAE</a:t>
            </a:r>
          </a:p>
        </p:txBody>
      </p:sp>
      <p:pic>
        <p:nvPicPr>
          <p:cNvPr id="17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86" y="178589"/>
            <a:ext cx="2209859" cy="2209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Рисунок 4" descr="Рисунок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9552" y="2772775"/>
            <a:ext cx="16564894" cy="9832380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Номер слайда 1"/>
          <p:cNvSpPr txBox="1"/>
          <p:nvPr>
            <p:ph type="sldNum" sz="quarter" idx="2"/>
          </p:nvPr>
        </p:nvSpPr>
        <p:spPr>
          <a:xfrm>
            <a:off x="23549230" y="13094293"/>
            <a:ext cx="579247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Линия"/>
          <p:cNvSpPr/>
          <p:nvPr/>
        </p:nvSpPr>
        <p:spPr>
          <a:xfrm>
            <a:off x="1198786" y="2551125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Название подразделения, лаборатории, факультета и т.д."/>
          <p:cNvSpPr txBox="1"/>
          <p:nvPr/>
        </p:nvSpPr>
        <p:spPr>
          <a:xfrm>
            <a:off x="11364844" y="139829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VAE</a:t>
            </a:r>
          </a:p>
        </p:txBody>
      </p:sp>
      <p:pic>
        <p:nvPicPr>
          <p:cNvPr id="18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86" y="178589"/>
            <a:ext cx="2209859" cy="2209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Рисунок 2" descr="Рисунок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1320" y="2751180"/>
            <a:ext cx="11019433" cy="1042486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Номер слайда 1"/>
          <p:cNvSpPr txBox="1"/>
          <p:nvPr>
            <p:ph type="sldNum" sz="quarter" idx="2"/>
          </p:nvPr>
        </p:nvSpPr>
        <p:spPr>
          <a:xfrm>
            <a:off x="23549230" y="13094293"/>
            <a:ext cx="579247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Линия"/>
          <p:cNvSpPr/>
          <p:nvPr/>
        </p:nvSpPr>
        <p:spPr>
          <a:xfrm>
            <a:off x="1198786" y="2551125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Название подразделения, лаборатории, факультета и т.д."/>
          <p:cNvSpPr txBox="1"/>
          <p:nvPr/>
        </p:nvSpPr>
        <p:spPr>
          <a:xfrm>
            <a:off x="11364844" y="139829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VAE</a:t>
            </a:r>
          </a:p>
        </p:txBody>
      </p:sp>
      <p:pic>
        <p:nvPicPr>
          <p:cNvPr id="18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86" y="178589"/>
            <a:ext cx="2209859" cy="2209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5534" y="3545633"/>
            <a:ext cx="15212930" cy="879454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Номер слайда 1"/>
          <p:cNvSpPr txBox="1"/>
          <p:nvPr>
            <p:ph type="sldNum" sz="quarter" idx="2"/>
          </p:nvPr>
        </p:nvSpPr>
        <p:spPr>
          <a:xfrm>
            <a:off x="23549230" y="13094293"/>
            <a:ext cx="579247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Очень крутой заголовок…"/>
          <p:cNvSpPr txBox="1"/>
          <p:nvPr/>
        </p:nvSpPr>
        <p:spPr>
          <a:xfrm>
            <a:off x="1115663" y="2834964"/>
            <a:ext cx="21506376" cy="101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>
            <a:lvl1pPr>
              <a:defRPr b="1" cap="all" sz="6000">
                <a:solidFill>
                  <a:srgbClr val="253957"/>
                </a:solidFill>
              </a:defRPr>
            </a:lvl1pPr>
          </a:lstStyle>
          <a:p>
            <a:pPr/>
            <a:r>
              <a:t>ПЛЮСЫ и МИНУСЫ </a:t>
            </a:r>
          </a:p>
        </p:txBody>
      </p:sp>
      <p:sp>
        <p:nvSpPr>
          <p:cNvPr id="194" name="Линия"/>
          <p:cNvSpPr/>
          <p:nvPr/>
        </p:nvSpPr>
        <p:spPr>
          <a:xfrm>
            <a:off x="1198786" y="2551125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Название подразделения, лаборатории, факультета и т.д."/>
          <p:cNvSpPr txBox="1"/>
          <p:nvPr/>
        </p:nvSpPr>
        <p:spPr>
          <a:xfrm>
            <a:off x="11364844" y="139829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algn="r">
              <a:defRPr b="1" sz="5400">
                <a:solidFill>
                  <a:srgbClr val="253957"/>
                </a:solidFill>
              </a:defRPr>
            </a:pPr>
            <a:r>
              <a:t>V</a:t>
            </a:r>
            <a:r>
              <a:t>AE</a:t>
            </a:r>
          </a:p>
        </p:txBody>
      </p:sp>
      <p:pic>
        <p:nvPicPr>
          <p:cNvPr id="19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86" y="178589"/>
            <a:ext cx="2209859" cy="220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2"/>
          <p:cNvSpPr txBox="1"/>
          <p:nvPr/>
        </p:nvSpPr>
        <p:spPr>
          <a:xfrm>
            <a:off x="1534815" y="5223346"/>
            <a:ext cx="17713970" cy="471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Плюсы:</a:t>
            </a: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Просто обучить</a:t>
            </a: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Модель умеет сжимать данные</a:t>
            </a: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Минусы</a:t>
            </a:r>
            <a:r>
              <a:t>:</a:t>
            </a: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Итоговое изображение нечеткое</a:t>
            </a:r>
          </a:p>
        </p:txBody>
      </p:sp>
      <p:sp>
        <p:nvSpPr>
          <p:cNvPr id="198" name="Номер слайда 1"/>
          <p:cNvSpPr txBox="1"/>
          <p:nvPr>
            <p:ph type="sldNum" sz="quarter" idx="2"/>
          </p:nvPr>
        </p:nvSpPr>
        <p:spPr>
          <a:xfrm>
            <a:off x="23549230" y="13094293"/>
            <a:ext cx="579247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Очень крутой заголовок…"/>
          <p:cNvSpPr txBox="1"/>
          <p:nvPr/>
        </p:nvSpPr>
        <p:spPr>
          <a:xfrm>
            <a:off x="1115663" y="2834964"/>
            <a:ext cx="21506376" cy="1019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>
            <a:lvl1pPr>
              <a:defRPr b="1" cap="all" sz="6000">
                <a:solidFill>
                  <a:srgbClr val="253957"/>
                </a:solidFill>
              </a:defRPr>
            </a:lvl1pPr>
          </a:lstStyle>
          <a:p>
            <a:pPr/>
            <a:r>
              <a:t>Применение</a:t>
            </a:r>
          </a:p>
        </p:txBody>
      </p:sp>
      <p:sp>
        <p:nvSpPr>
          <p:cNvPr id="201" name="Линия"/>
          <p:cNvSpPr/>
          <p:nvPr/>
        </p:nvSpPr>
        <p:spPr>
          <a:xfrm>
            <a:off x="1198786" y="2551125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Название подразделения, лаборатории, факультета и т.д."/>
          <p:cNvSpPr txBox="1"/>
          <p:nvPr/>
        </p:nvSpPr>
        <p:spPr>
          <a:xfrm>
            <a:off x="11364844" y="139829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algn="r">
              <a:defRPr b="1" sz="5400">
                <a:solidFill>
                  <a:srgbClr val="253957"/>
                </a:solidFill>
              </a:defRPr>
            </a:pPr>
            <a:r>
              <a:t>V</a:t>
            </a:r>
            <a:r>
              <a:t>AE</a:t>
            </a:r>
          </a:p>
        </p:txBody>
      </p:sp>
      <p:pic>
        <p:nvPicPr>
          <p:cNvPr id="2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786" y="178589"/>
            <a:ext cx="2209859" cy="220985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extBox 2"/>
          <p:cNvSpPr txBox="1"/>
          <p:nvPr/>
        </p:nvSpPr>
        <p:spPr>
          <a:xfrm>
            <a:off x="1115664" y="4377684"/>
            <a:ext cx="23169014" cy="395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шума в данных</a:t>
            </a: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Уменьшение размерности данных</a:t>
            </a: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Arial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Генерация новых объектов(например картинок)</a:t>
            </a:r>
          </a:p>
        </p:txBody>
      </p:sp>
      <p:sp>
        <p:nvSpPr>
          <p:cNvPr id="205" name="Номер слайда 1"/>
          <p:cNvSpPr txBox="1"/>
          <p:nvPr>
            <p:ph type="sldNum" sz="quarter" idx="2"/>
          </p:nvPr>
        </p:nvSpPr>
        <p:spPr>
          <a:xfrm>
            <a:off x="23549230" y="13094293"/>
            <a:ext cx="579247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Линия"/>
          <p:cNvSpPr/>
          <p:nvPr/>
        </p:nvSpPr>
        <p:spPr>
          <a:xfrm flipV="1">
            <a:off x="10370342" y="1604166"/>
            <a:ext cx="2" cy="277735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Очень крутой…"/>
          <p:cNvSpPr txBox="1"/>
          <p:nvPr/>
        </p:nvSpPr>
        <p:spPr>
          <a:xfrm>
            <a:off x="5546090" y="3387726"/>
            <a:ext cx="18554701" cy="2479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spAutoFit/>
          </a:bodyPr>
          <a:lstStyle/>
          <a:p>
            <a:pPr>
              <a:defRPr b="1" cap="all" sz="8000">
                <a:solidFill>
                  <a:srgbClr val="253957"/>
                </a:solidFill>
              </a:defRPr>
            </a:pPr>
            <a:r>
              <a:t>Генеративно-состязательные нейронный сети (</a:t>
            </a:r>
            <a:r>
              <a:t>gans)</a:t>
            </a:r>
          </a:p>
        </p:txBody>
      </p:sp>
      <p:sp>
        <p:nvSpPr>
          <p:cNvPr id="209" name="Очень крутой подзаголовок презентации"/>
          <p:cNvSpPr txBox="1"/>
          <p:nvPr/>
        </p:nvSpPr>
        <p:spPr>
          <a:xfrm>
            <a:off x="10165080" y="7865744"/>
            <a:ext cx="9316086" cy="189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6000">
                <a:solidFill>
                  <a:srgbClr val="253957"/>
                </a:solidFill>
              </a:defRPr>
            </a:pPr>
            <a:r>
              <a:t>Василевская Юля </a:t>
            </a:r>
          </a:p>
          <a:p>
            <a:pPr>
              <a:defRPr sz="6000">
                <a:solidFill>
                  <a:srgbClr val="253957"/>
                </a:solidFill>
              </a:defRPr>
            </a:pPr>
            <a:r>
              <a:t>БПМИ191</a:t>
            </a:r>
          </a:p>
        </p:txBody>
      </p:sp>
      <p:pic>
        <p:nvPicPr>
          <p:cNvPr id="21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60" y="1383776"/>
            <a:ext cx="4540025" cy="438973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lide Number Placeholder 1"/>
          <p:cNvSpPr txBox="1"/>
          <p:nvPr>
            <p:ph type="sldNum" sz="quarter" idx="2"/>
          </p:nvPr>
        </p:nvSpPr>
        <p:spPr>
          <a:xfrm>
            <a:off x="22728695" y="12690475"/>
            <a:ext cx="776960" cy="8159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4" name="Очень крутой заголовок…"/>
          <p:cNvSpPr txBox="1"/>
          <p:nvPr/>
        </p:nvSpPr>
        <p:spPr>
          <a:xfrm>
            <a:off x="1200784" y="4121784"/>
            <a:ext cx="21842096" cy="877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lnSpc>
                <a:spcPct val="150000"/>
              </a:lnSpc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GAN - Generative Adversarial Network</a:t>
            </a:r>
          </a:p>
          <a:p>
            <a:pPr>
              <a:defRPr i="1" sz="60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Генеративно состязательная нейронная сеть</a:t>
            </a: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Генерируем данные из заданного распределения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Принцип таких моделей построен на соревнованиии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 (состязании) двух нейронных сетей</a:t>
            </a:r>
          </a:p>
        </p:txBody>
      </p:sp>
      <p:sp>
        <p:nvSpPr>
          <p:cNvPr id="215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1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Номер слайда 1"/>
          <p:cNvSpPr txBox="1"/>
          <p:nvPr>
            <p:ph type="sldNum" sz="quarter" idx="2"/>
          </p:nvPr>
        </p:nvSpPr>
        <p:spPr>
          <a:xfrm>
            <a:off x="22507714" y="1283461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18" name="Picture Placeholder 100" descr="Picture Placeholder 100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8298794" y="8082280"/>
            <a:ext cx="4411346" cy="446151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1" name="Очень крутой заголовок…"/>
          <p:cNvSpPr txBox="1"/>
          <p:nvPr/>
        </p:nvSpPr>
        <p:spPr>
          <a:xfrm>
            <a:off x="578484" y="3113404"/>
            <a:ext cx="23227032" cy="10379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Идея работы</a:t>
            </a:r>
          </a:p>
          <a:p>
            <a:pPr>
              <a:defRPr i="1" sz="6000"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Генеративно состязательных нейронных сетей</a:t>
            </a: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Генератор</a:t>
            </a:r>
            <a:r>
              <a:rPr u="none">
                <a:solidFill>
                  <a:srgbClr val="000000"/>
                </a:solidFill>
              </a:rPr>
              <a:t> (порождает данные) - фальшивомонетчик</a:t>
            </a:r>
          </a:p>
          <a:p>
            <a:pPr marL="685800" indent="-685800" algn="l">
              <a:buSzPct val="100000"/>
              <a:buChar char="✓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цель - научиться генерировать правдоподобные данные</a:t>
            </a:r>
          </a:p>
          <a:p>
            <a:pPr marL="685800" indent="-685800" algn="l">
              <a:buSzPct val="100000"/>
              <a:buChar char="✓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✓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Дискриминатор</a:t>
            </a:r>
            <a:r>
              <a:rPr u="none">
                <a:solidFill>
                  <a:srgbClr val="000000"/>
                </a:solidFill>
              </a:rPr>
              <a:t> (отличает реальные данные от сгенерированных) - банкир</a:t>
            </a:r>
          </a:p>
          <a:p>
            <a:pPr marL="685800" indent="-685800" algn="l">
              <a:buSzPct val="100000"/>
              <a:buChar char="✓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цель - не дать фальшивомонетчику себя обмануть и распознать фальшивки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2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2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Номер слайда 1"/>
          <p:cNvSpPr txBox="1"/>
          <p:nvPr>
            <p:ph type="sldNum" sz="quarter" idx="2"/>
          </p:nvPr>
        </p:nvSpPr>
        <p:spPr>
          <a:xfrm>
            <a:off x="22362300" y="1283461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7" name="Очень крутой заголовок…"/>
          <p:cNvSpPr txBox="1"/>
          <p:nvPr/>
        </p:nvSpPr>
        <p:spPr>
          <a:xfrm>
            <a:off x="578484" y="3474084"/>
            <a:ext cx="23227032" cy="946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Формализм, которого так не хватало</a:t>
            </a:r>
            <a:endParaRPr sz="4800"/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Генератор</a:t>
            </a:r>
            <a:r>
              <a:rPr u="none">
                <a:solidFill>
                  <a:srgbClr val="000000"/>
                </a:solidFill>
              </a:rPr>
              <a:t> - </a:t>
            </a:r>
            <a:r>
              <a:rPr u="none">
                <a:solidFill>
                  <a:srgbClr val="000000"/>
                </a:solidFill>
              </a:rPr>
              <a:t>G (</a:t>
            </a:r>
            <a:r>
              <a:rPr u="none">
                <a:solidFill>
                  <a:srgbClr val="000000"/>
                </a:solidFill>
              </a:rPr>
              <a:t>от </a:t>
            </a:r>
            <a:r>
              <a:rPr u="none">
                <a:solidFill>
                  <a:srgbClr val="000000"/>
                </a:solidFill>
              </a:rPr>
              <a:t>generator)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</a:t>
            </a:r>
            <a:r>
              <a:t>вход: шум </a:t>
            </a:r>
            <a:r>
              <a:t>z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</a:t>
            </a:r>
            <a:r>
              <a:t>выход: </a:t>
            </a:r>
            <a:r>
              <a:t>G(z) - </a:t>
            </a:r>
            <a:r>
              <a:t>сгенерированные данные из распределения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Дискриминатор</a:t>
            </a:r>
            <a:r>
              <a:rPr u="none">
                <a:solidFill>
                  <a:srgbClr val="000000"/>
                </a:solidFill>
              </a:rPr>
              <a:t> - </a:t>
            </a:r>
            <a:r>
              <a:rPr u="none">
                <a:solidFill>
                  <a:srgbClr val="000000"/>
                </a:solidFill>
              </a:rPr>
              <a:t>D </a:t>
            </a:r>
            <a:r>
              <a:rPr u="none">
                <a:solidFill>
                  <a:srgbClr val="000000"/>
                </a:solidFill>
              </a:rPr>
              <a:t>(от </a:t>
            </a:r>
            <a:r>
              <a:rPr u="none">
                <a:solidFill>
                  <a:srgbClr val="000000"/>
                </a:solidFill>
              </a:rPr>
              <a:t>discriminator</a:t>
            </a:r>
            <a:r>
              <a:rPr u="none">
                <a:solidFill>
                  <a:srgbClr val="000000"/>
                </a:solidFill>
              </a:rPr>
              <a:t>)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</a:t>
            </a:r>
            <a:r>
              <a:t>вход: пример данных из распределения (реальный или сгенерированный)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выход: вероятность принадлежности к реальным данным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8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2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Номер слайда 1"/>
          <p:cNvSpPr txBox="1"/>
          <p:nvPr>
            <p:ph type="sldNum" sz="quarter" idx="2"/>
          </p:nvPr>
        </p:nvSpPr>
        <p:spPr>
          <a:xfrm>
            <a:off x="22482314" y="1261871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3" name="Очень крутой заголовок…"/>
          <p:cNvSpPr txBox="1"/>
          <p:nvPr/>
        </p:nvSpPr>
        <p:spPr>
          <a:xfrm>
            <a:off x="578484" y="3474084"/>
            <a:ext cx="23227032" cy="799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Формализм, которого так не хватало</a:t>
            </a:r>
            <a:endParaRPr sz="4800"/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Генератор</a:t>
            </a:r>
            <a:r>
              <a:rPr u="none">
                <a:solidFill>
                  <a:srgbClr val="000000"/>
                </a:solidFill>
              </a:rPr>
              <a:t> 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функция успеха, которую хотим максимизировать: </a:t>
            </a:r>
            <a:r>
              <a:t>D(G(z))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 u="sng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Дискриминатор</a:t>
            </a:r>
            <a:r>
              <a:rPr u="none">
                <a:solidFill>
                  <a:srgbClr val="000000"/>
                </a:solidFill>
              </a:rPr>
              <a:t> - </a:t>
            </a:r>
            <a:r>
              <a:rPr u="none">
                <a:solidFill>
                  <a:srgbClr val="000000"/>
                </a:solidFill>
              </a:rPr>
              <a:t>D </a:t>
            </a:r>
            <a:r>
              <a:rPr u="none">
                <a:solidFill>
                  <a:srgbClr val="000000"/>
                </a:solidFill>
              </a:rPr>
              <a:t>(от </a:t>
            </a:r>
            <a:r>
              <a:rPr u="none">
                <a:solidFill>
                  <a:srgbClr val="000000"/>
                </a:solidFill>
              </a:rPr>
              <a:t>discriminator</a:t>
            </a:r>
            <a:r>
              <a:rPr u="none">
                <a:solidFill>
                  <a:srgbClr val="000000"/>
                </a:solidFill>
              </a:rPr>
              <a:t>)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</a:t>
            </a:r>
            <a:r>
              <a:t>функция успеха, которую хотим максимизировать: </a:t>
            </a:r>
            <a:r>
              <a:t>D(x)(1 - D(G(z)))</a:t>
            </a:r>
            <a:r>
              <a:t>,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	</a:t>
            </a:r>
            <a:r>
              <a:t>здесь </a:t>
            </a:r>
            <a:r>
              <a:t>x - </a:t>
            </a:r>
            <a:r>
              <a:t>объект из реальных данных, </a:t>
            </a:r>
            <a:r>
              <a:t>G(z) - </a:t>
            </a:r>
            <a:r>
              <a:t>сгенерированный объект</a:t>
            </a:r>
          </a:p>
        </p:txBody>
      </p:sp>
      <p:sp>
        <p:nvSpPr>
          <p:cNvPr id="234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3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Номер слайда 1"/>
          <p:cNvSpPr txBox="1"/>
          <p:nvPr>
            <p:ph type="sldNum" sz="quarter" idx="2"/>
          </p:nvPr>
        </p:nvSpPr>
        <p:spPr>
          <a:xfrm>
            <a:off x="22554070" y="12691109"/>
            <a:ext cx="776960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3" name="Очень крутой заголовок…"/>
          <p:cNvSpPr txBox="1"/>
          <p:nvPr/>
        </p:nvSpPr>
        <p:spPr>
          <a:xfrm>
            <a:off x="1678233" y="2898172"/>
            <a:ext cx="21506376" cy="875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lnSpc>
                <a:spcPct val="150000"/>
              </a:lnSpc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Два типа моделей</a:t>
            </a:r>
            <a:endParaRPr sz="4800"/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Discriminative</a:t>
            </a:r>
            <a:br/>
            <a:r>
              <a:rPr i="1"/>
              <a:t>(дискриминативные или условные)</a:t>
            </a:r>
            <a:endParaRPr sz="4800"/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Generative </a:t>
            </a:r>
            <a:br/>
            <a:r>
              <a:rPr i="1"/>
              <a:t>(</a:t>
            </a:r>
            <a:r>
              <a:rPr i="1"/>
              <a:t>г</a:t>
            </a:r>
            <a:r>
              <a:rPr i="1"/>
              <a:t>енеративные)</a:t>
            </a:r>
          </a:p>
          <a:p>
            <a:pPr marL="685800" indent="-685800" algn="l">
              <a:buSzPct val="100000"/>
              <a:buChar char="▪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77754" y="5484254"/>
            <a:ext cx="8712969" cy="5611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9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Номер слайда 1"/>
          <p:cNvSpPr txBox="1"/>
          <p:nvPr>
            <p:ph type="sldNum" sz="quarter" idx="2"/>
          </p:nvPr>
        </p:nvSpPr>
        <p:spPr>
          <a:xfrm>
            <a:off x="22461995" y="12618719"/>
            <a:ext cx="776960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42" name="Picture Placeholder 99" descr="Picture Placeholder 99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240404" y="3689984"/>
            <a:ext cx="17903191" cy="7747636"/>
          </a:xfrm>
          <a:prstGeom prst="rect">
            <a:avLst/>
          </a:prstGeom>
        </p:spPr>
      </p:pic>
      <p:sp>
        <p:nvSpPr>
          <p:cNvPr id="243" name="Text Box 4"/>
          <p:cNvSpPr txBox="1"/>
          <p:nvPr/>
        </p:nvSpPr>
        <p:spPr>
          <a:xfrm>
            <a:off x="1966594" y="11540172"/>
            <a:ext cx="20171412" cy="81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!! Веса обеих моделей обновляем в сторону градиента функции успеха 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6" name="Очень крутой заголовок…"/>
          <p:cNvSpPr txBox="1"/>
          <p:nvPr/>
        </p:nvSpPr>
        <p:spPr>
          <a:xfrm>
            <a:off x="578484" y="3474084"/>
            <a:ext cx="23227032" cy="909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Алгоритм обучения</a:t>
            </a:r>
          </a:p>
          <a:p>
            <a:pPr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914400" indent="-914400" algn="l">
              <a:buSzPct val="100000"/>
              <a:buAutoNum type="arabicPeriod" startAt="1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 </a:t>
            </a:r>
            <a:r>
              <a:t>настоящих и </a:t>
            </a:r>
            <a:r>
              <a:t>m </a:t>
            </a:r>
            <a:r>
              <a:t>сгенериованных объектов.</a:t>
            </a:r>
          </a:p>
          <a:p>
            <a:pPr marL="914400" indent="-914400" algn="l">
              <a:lnSpc>
                <a:spcPct val="150000"/>
              </a:lnSpc>
              <a:buSzPct val="100000"/>
              <a:buAutoNum type="arabicPeriod" startAt="1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Фиксируем веса генератора, обновляем веса дискриминатора.</a:t>
            </a:r>
          </a:p>
          <a:p>
            <a:pPr marL="914400" indent="-914400" algn="l">
              <a:lnSpc>
                <a:spcPct val="150000"/>
              </a:lnSpc>
              <a:buSzPct val="100000"/>
              <a:buAutoNum type="arabicPeriod" startAt="1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Фиксируем веса дискриминатора и обновляем веса генератора.</a:t>
            </a:r>
          </a:p>
          <a:p>
            <a:pPr marL="914400" indent="-914400" algn="l">
              <a:lnSpc>
                <a:spcPct val="150000"/>
              </a:lnSpc>
              <a:buSzPct val="100000"/>
              <a:buAutoNum type="arabicPeriod" startAt="1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Повторяем 1-3, пока дискриминатор и генератор не придут в </a:t>
            </a:r>
            <a:r>
              <a:rPr i="1" u="sng">
                <a:solidFill>
                  <a:srgbClr val="08296F"/>
                </a:solidFill>
              </a:rPr>
              <a:t>равновесие</a:t>
            </a:r>
            <a:r>
              <a:rPr>
                <a:solidFill>
                  <a:srgbClr val="08296F"/>
                </a:solidFill>
              </a:rPr>
              <a:t>*</a:t>
            </a:r>
            <a:r>
              <a:t>.</a:t>
            </a:r>
          </a:p>
          <a:p>
            <a:pPr marL="914400" indent="-914400" algn="l">
              <a:lnSpc>
                <a:spcPct val="150000"/>
              </a:lnSpc>
              <a:buSzPct val="100000"/>
              <a:buAutoNum type="arabicPeriod" startAt="1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lnSpc>
                <a:spcPct val="150000"/>
              </a:lnSpc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* состояние, когда каждая из моделей не может “обмануть” другую</a:t>
            </a:r>
          </a:p>
        </p:txBody>
      </p:sp>
      <p:sp>
        <p:nvSpPr>
          <p:cNvPr id="247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4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Номер слайда 1"/>
          <p:cNvSpPr txBox="1"/>
          <p:nvPr>
            <p:ph type="sldNum" sz="quarter" idx="2"/>
          </p:nvPr>
        </p:nvSpPr>
        <p:spPr>
          <a:xfrm>
            <a:off x="22452470" y="12691109"/>
            <a:ext cx="776960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2" name="Очень крутой заголовок…"/>
          <p:cNvSpPr txBox="1"/>
          <p:nvPr/>
        </p:nvSpPr>
        <p:spPr>
          <a:xfrm>
            <a:off x="578484" y="2969260"/>
            <a:ext cx="23227032" cy="5311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Примеры</a:t>
            </a:r>
            <a:endParaRPr sz="4800"/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 i="1" sz="6600" u="sng">
                <a:solidFill>
                  <a:srgbClr val="08296F"/>
                </a:solidFill>
                <a:effectLst>
                  <a:outerShdw sx="100000" sy="100000" kx="0" ky="0" algn="b" rotWithShape="0" blurRad="38100" dist="38100" dir="2700000">
                    <a:srgbClr val="000000">
                      <a:alpha val="43137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Инженер Филипп Ван</a:t>
            </a: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This Cat Does Not Exist</a:t>
            </a:r>
            <a:r>
              <a:t> 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This Hourse Does Not Exist</a:t>
            </a:r>
            <a:r>
              <a:t> 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This Person Does Not Exist</a:t>
            </a:r>
            <a:r>
              <a:t> </a:t>
            </a:r>
          </a:p>
        </p:txBody>
      </p:sp>
      <p:sp>
        <p:nvSpPr>
          <p:cNvPr id="253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54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Номер слайда 1"/>
          <p:cNvSpPr txBox="1"/>
          <p:nvPr>
            <p:ph type="sldNum" sz="quarter" idx="2"/>
          </p:nvPr>
        </p:nvSpPr>
        <p:spPr>
          <a:xfrm>
            <a:off x="22807116" y="1283461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56" name="Picture Placeholder 105" descr="Picture Placeholder 105"/>
          <p:cNvPicPr>
            <a:picLocks noChangeAspect="1"/>
          </p:cNvPicPr>
          <p:nvPr>
            <p:ph type="pic" idx="13"/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9239250" y="8229600"/>
            <a:ext cx="4951096" cy="4951096"/>
          </a:xfrm>
          <a:prstGeom prst="rect">
            <a:avLst/>
          </a:prstGeom>
        </p:spPr>
      </p:pic>
      <p:pic>
        <p:nvPicPr>
          <p:cNvPr id="257" name="Picture Placeholder 106" descr="Picture Placeholder 106"/>
          <p:cNvPicPr>
            <a:picLocks noChangeAspect="1"/>
          </p:cNvPicPr>
          <p:nvPr>
            <p:ph type="pic" idx="14"/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7520285" y="8192134"/>
            <a:ext cx="4982211" cy="4982211"/>
          </a:xfrm>
          <a:prstGeom prst="rect">
            <a:avLst/>
          </a:prstGeom>
        </p:spPr>
      </p:pic>
      <p:pic>
        <p:nvPicPr>
          <p:cNvPr id="258" name="Picture Placeholder 107" descr="Picture Placeholder 107"/>
          <p:cNvPicPr>
            <a:picLocks noChangeAspect="1"/>
          </p:cNvPicPr>
          <p:nvPr>
            <p:ph type="pic" idx="15"/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534794" y="8192134"/>
            <a:ext cx="5043806" cy="50266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Очень крутой заголовок…"/>
          <p:cNvSpPr txBox="1"/>
          <p:nvPr/>
        </p:nvSpPr>
        <p:spPr>
          <a:xfrm>
            <a:off x="578484" y="3257550"/>
            <a:ext cx="23227032" cy="2835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Условные ганы</a:t>
            </a:r>
            <a:endParaRPr sz="4800"/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	На вход соревнующимся моделям подаётся дополнительная информация</a:t>
            </a:r>
          </a:p>
        </p:txBody>
      </p:sp>
      <p:sp>
        <p:nvSpPr>
          <p:cNvPr id="262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Номер слайда 1"/>
          <p:cNvSpPr txBox="1"/>
          <p:nvPr>
            <p:ph type="sldNum" sz="quarter" idx="2"/>
          </p:nvPr>
        </p:nvSpPr>
        <p:spPr>
          <a:xfrm>
            <a:off x="22615982" y="1283461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65" name="Picture Placeholder 109" descr="Picture Placeholder 109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4798059" y="6324600"/>
            <a:ext cx="14787882" cy="74733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Очень крутой заголовок…"/>
          <p:cNvSpPr txBox="1"/>
          <p:nvPr/>
        </p:nvSpPr>
        <p:spPr>
          <a:xfrm>
            <a:off x="578484" y="3257550"/>
            <a:ext cx="23227032" cy="1362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>
            <a:lvl1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Условные ганы</a:t>
            </a:r>
          </a:p>
        </p:txBody>
      </p:sp>
      <p:sp>
        <p:nvSpPr>
          <p:cNvPr id="269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Номер слайда 1"/>
          <p:cNvSpPr txBox="1"/>
          <p:nvPr>
            <p:ph type="sldNum" sz="quarter" idx="2"/>
          </p:nvPr>
        </p:nvSpPr>
        <p:spPr>
          <a:xfrm>
            <a:off x="22523907" y="12691109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  <p:pic>
        <p:nvPicPr>
          <p:cNvPr id="272" name="Picture Placeholder 111" descr="Picture Placeholder 111"/>
          <p:cNvPicPr>
            <a:picLocks noChangeAspect="0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3776979" y="3545840"/>
            <a:ext cx="16830041" cy="95427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5" name="Очень крутой заголовок…"/>
          <p:cNvSpPr txBox="1"/>
          <p:nvPr/>
        </p:nvSpPr>
        <p:spPr>
          <a:xfrm>
            <a:off x="670559" y="3041650"/>
            <a:ext cx="23227032" cy="98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Проблемы 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Затухание градиента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Колебания ф.успеха из-за независимости обновления параметров G и D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Модальный коллапс (генерация выглядящих одинаково картинок)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Высокая чувствительность к гиперпараметрам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Проблема запутывания</a:t>
            </a:r>
          </a:p>
          <a:p>
            <a:pPr marL="685800" indent="-685800" algn="l">
              <a:lnSpc>
                <a:spcPct val="150000"/>
              </a:lnSpc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algn="l">
              <a:lnSpc>
                <a:spcPct val="150000"/>
              </a:lnSpc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* Может помочь Вассерштейн ган (расстояние Вассерштейна)</a:t>
            </a:r>
          </a:p>
        </p:txBody>
      </p:sp>
      <p:sp>
        <p:nvSpPr>
          <p:cNvPr id="276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7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Номер слайда 1"/>
          <p:cNvSpPr txBox="1"/>
          <p:nvPr>
            <p:ph type="sldNum" sz="quarter" idx="2"/>
          </p:nvPr>
        </p:nvSpPr>
        <p:spPr>
          <a:xfrm>
            <a:off x="22342297" y="12618719"/>
            <a:ext cx="776960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Очень крутой заголовок…"/>
          <p:cNvSpPr txBox="1"/>
          <p:nvPr/>
        </p:nvSpPr>
        <p:spPr>
          <a:xfrm>
            <a:off x="670559" y="3041650"/>
            <a:ext cx="23227032" cy="847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Применение </a:t>
            </a:r>
          </a:p>
          <a:p>
            <a:pPr>
              <a:defRPr sz="8000">
                <a:solidFill>
                  <a:srgbClr val="08296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CycleGAN</a:t>
            </a:r>
            <a:r>
              <a:t>: меняет изображения c одного домена на другой, например, лошадей на зебр;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SRGAN</a:t>
            </a:r>
            <a:r>
              <a:t>: создает изображения с высоким разрешением из более низкого разрешения;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Pix2Pix</a:t>
            </a:r>
            <a:r>
              <a:t>: создает изображения по семантической окраске;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StackGAN</a:t>
            </a:r>
            <a:r>
              <a:t>: создает изображения по заданному тексту;</a:t>
            </a:r>
          </a:p>
          <a:p>
            <a:pPr marL="685800" indent="-685800" algn="l">
              <a:buSzPct val="100000"/>
              <a:buChar char="▪"/>
              <a:defRPr sz="48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MidiNet</a:t>
            </a:r>
            <a:r>
              <a:t>: генерирует последовательность нот, таким образом, создает мелодию.</a:t>
            </a:r>
          </a:p>
        </p:txBody>
      </p:sp>
      <p:sp>
        <p:nvSpPr>
          <p:cNvPr id="282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5400">
                <a:solidFill>
                  <a:srgbClr val="253957"/>
                </a:solidFill>
              </a:defRPr>
            </a:lvl1pPr>
          </a:lstStyle>
          <a:p>
            <a:pPr/>
            <a:r>
              <a:t>GANs</a:t>
            </a:r>
          </a:p>
        </p:txBody>
      </p:sp>
      <p:pic>
        <p:nvPicPr>
          <p:cNvPr id="283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Номер слайда 1"/>
          <p:cNvSpPr txBox="1"/>
          <p:nvPr>
            <p:ph type="sldNum" sz="quarter" idx="2"/>
          </p:nvPr>
        </p:nvSpPr>
        <p:spPr>
          <a:xfrm>
            <a:off x="22518509" y="12762865"/>
            <a:ext cx="776961" cy="815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4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Линия"/>
          <p:cNvSpPr/>
          <p:nvPr/>
        </p:nvSpPr>
        <p:spPr>
          <a:xfrm flipV="1">
            <a:off x="10370342" y="1604166"/>
            <a:ext cx="2" cy="277735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Очень крутой…"/>
          <p:cNvSpPr txBox="1"/>
          <p:nvPr/>
        </p:nvSpPr>
        <p:spPr>
          <a:xfrm>
            <a:off x="5546090" y="4556125"/>
            <a:ext cx="18554701" cy="131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b">
            <a:spAutoFit/>
          </a:bodyPr>
          <a:lstStyle>
            <a:lvl1pPr>
              <a:defRPr b="1" cap="all" sz="8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sp>
        <p:nvSpPr>
          <p:cNvPr id="288" name="Очень крутой подзаголовок презентации"/>
          <p:cNvSpPr txBox="1"/>
          <p:nvPr/>
        </p:nvSpPr>
        <p:spPr>
          <a:xfrm>
            <a:off x="14353886" y="9948447"/>
            <a:ext cx="9316086" cy="189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 algn="r">
              <a:defRPr sz="6000">
                <a:solidFill>
                  <a:srgbClr val="253957"/>
                </a:solidFill>
              </a:defRPr>
            </a:pPr>
            <a:r>
              <a:t>Федоров Григорий</a:t>
            </a:r>
          </a:p>
          <a:p>
            <a:pPr algn="r">
              <a:defRPr sz="6000">
                <a:solidFill>
                  <a:srgbClr val="253957"/>
                </a:solidFill>
              </a:defRPr>
            </a:pPr>
            <a:r>
              <a:t>БПМИ191</a:t>
            </a:r>
          </a:p>
        </p:txBody>
      </p:sp>
      <p:pic>
        <p:nvPicPr>
          <p:cNvPr id="289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60" y="1383776"/>
            <a:ext cx="4540025" cy="4389739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lide Number Placeholder 1"/>
          <p:cNvSpPr txBox="1"/>
          <p:nvPr>
            <p:ph type="sldNum" sz="quarter" idx="2"/>
          </p:nvPr>
        </p:nvSpPr>
        <p:spPr>
          <a:xfrm>
            <a:off x="22869919" y="12978765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3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29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6" name="Снимок экрана 2021-11-15 в 2.21.25.png" descr="Снимок экрана 2021-11-15 в 2.21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6382" y="3676464"/>
            <a:ext cx="11366417" cy="8010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VAE и GAN -  не апроксимируют функцию…"/>
          <p:cNvSpPr txBox="1"/>
          <p:nvPr/>
        </p:nvSpPr>
        <p:spPr>
          <a:xfrm>
            <a:off x="1082037" y="4510020"/>
            <a:ext cx="9532305" cy="146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algn="l">
              <a:defRPr sz="4500"/>
            </a:pPr>
            <a:r>
              <a:t>VAE и GAN -  не апроксимируют функцию </a:t>
            </a:r>
          </a:p>
          <a:p>
            <a:pPr algn="l">
              <a:defRPr sz="4500"/>
            </a:pPr>
            <a:r>
              <a:t>плотности распределения данных</a:t>
            </a:r>
          </a:p>
        </p:txBody>
      </p:sp>
      <p:sp>
        <p:nvSpPr>
          <p:cNvPr id="298" name="приближение плотности весьма непростая…"/>
          <p:cNvSpPr txBox="1"/>
          <p:nvPr/>
        </p:nvSpPr>
        <p:spPr>
          <a:xfrm>
            <a:off x="968881" y="6406976"/>
            <a:ext cx="9674343" cy="146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algn="l">
              <a:defRPr sz="4500"/>
            </a:pPr>
            <a:r>
              <a:t>приближение плотности весьма непростая</a:t>
            </a:r>
          </a:p>
          <a:p>
            <a:pPr algn="l">
              <a:defRPr sz="4500"/>
            </a:pPr>
            <a:r>
              <a:t>задача</a:t>
            </a:r>
          </a:p>
        </p:txBody>
      </p:sp>
      <p:sp>
        <p:nvSpPr>
          <p:cNvPr id="299" name="генеративные модели решают эту задачу…"/>
          <p:cNvSpPr txBox="1"/>
          <p:nvPr/>
        </p:nvSpPr>
        <p:spPr>
          <a:xfrm>
            <a:off x="1028738" y="8303932"/>
            <a:ext cx="9554629" cy="146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algn="l">
              <a:defRPr sz="4500"/>
            </a:pPr>
            <a:r>
              <a:t>генеративные модели решают эту задачу </a:t>
            </a:r>
          </a:p>
          <a:p>
            <a:pPr algn="l">
              <a:defRPr sz="4500"/>
            </a:pPr>
            <a:r>
              <a:t>с помощью нормализации потоков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0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Какие задачи сможем решать, зная плотность распределения данных?"/>
          <p:cNvSpPr txBox="1"/>
          <p:nvPr/>
        </p:nvSpPr>
        <p:spPr>
          <a:xfrm>
            <a:off x="1082037" y="4678765"/>
            <a:ext cx="15905311" cy="1463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4500"/>
            </a:lvl1pPr>
          </a:lstStyle>
          <a:p>
            <a:pPr/>
            <a:r>
              <a:t>Какие задачи сможем решать, зная плотность распределения данных?</a:t>
            </a:r>
          </a:p>
        </p:txBody>
      </p:sp>
      <p:sp>
        <p:nvSpPr>
          <p:cNvPr id="306" name="Выбираем не наблюдаемые, но реалистичные данные - генерация…"/>
          <p:cNvSpPr txBox="1"/>
          <p:nvPr/>
        </p:nvSpPr>
        <p:spPr>
          <a:xfrm>
            <a:off x="1165950" y="6027532"/>
            <a:ext cx="16252311" cy="4105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501315" indent="-501315" algn="l">
              <a:buSzPct val="100000"/>
              <a:buChar char="•"/>
              <a:defRPr sz="4500"/>
            </a:pPr>
            <a:r>
              <a:t>Выбираем не наблюдаемые, но реалистичные данные - генерация</a:t>
            </a:r>
          </a:p>
          <a:p>
            <a:pPr marL="501315" indent="-501315" algn="l">
              <a:buSzPct val="100000"/>
              <a:buChar char="•"/>
              <a:defRPr sz="4500"/>
            </a:pPr>
            <a:r>
              <a:t>Оценка плотности - прогнозирование</a:t>
            </a:r>
          </a:p>
          <a:p>
            <a:pPr marL="501315" indent="-501315" algn="l">
              <a:buSzPct val="100000"/>
              <a:buChar char="•"/>
              <a:defRPr sz="4500"/>
            </a:pPr>
            <a:r>
              <a:t>Заполнение неполных выборок </a:t>
            </a:r>
          </a:p>
          <a:p>
            <a:pPr marL="501315" indent="-501315" algn="l">
              <a:buSzPct val="100000"/>
              <a:buChar char="•"/>
              <a:defRPr sz="4500"/>
            </a:pPr>
            <a:r>
              <a:t>Нахождение выбросов</a:t>
            </a:r>
          </a:p>
          <a:p>
            <a:pPr marL="501315" indent="-501315" algn="l">
              <a:buSzPct val="100000"/>
              <a:buChar char="•"/>
              <a:defRPr sz="4500"/>
            </a:pPr>
            <a:r>
              <a:t>Кластеризация</a:t>
            </a:r>
          </a:p>
          <a:p>
            <a:pPr marL="501315" indent="-501315" algn="l">
              <a:buSzPct val="100000"/>
              <a:buChar char="•"/>
              <a:defRPr sz="4500"/>
            </a:pPr>
            <a:r>
              <a:t>И многие другие задачи, где необходимо знать распределение данных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9" name="Очень крутой заголовок…"/>
          <p:cNvSpPr txBox="1"/>
          <p:nvPr/>
        </p:nvSpPr>
        <p:spPr>
          <a:xfrm>
            <a:off x="578484" y="3474084"/>
            <a:ext cx="23227032" cy="136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24C9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Discriminative</a:t>
            </a:r>
            <a:r>
              <a:t> </a:t>
            </a:r>
            <a:r>
              <a:t>models</a:t>
            </a:r>
          </a:p>
        </p:txBody>
      </p:sp>
      <p:sp>
        <p:nvSpPr>
          <p:cNvPr id="130" name="Название подразделения, лаборатории, факультета и т.д."/>
          <p:cNvSpPr txBox="1"/>
          <p:nvPr/>
        </p:nvSpPr>
        <p:spPr>
          <a:xfrm>
            <a:off x="11343779" y="148364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253957"/>
                </a:solidFill>
              </a:defRPr>
            </a:lvl1pPr>
          </a:lstStyle>
          <a:p>
            <a:pPr/>
            <a:r>
              <a:t>Discriminative models</a:t>
            </a:r>
          </a:p>
        </p:txBody>
      </p:sp>
      <p:pic>
        <p:nvPicPr>
          <p:cNvPr id="131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2"/>
          <p:cNvSpPr txBox="1"/>
          <p:nvPr/>
        </p:nvSpPr>
        <p:spPr>
          <a:xfrm>
            <a:off x="1201064" y="4883010"/>
            <a:ext cx="10414873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algn="l"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Модель условной вероятности Y</a:t>
            </a:r>
            <a:r>
              <a:t> </a:t>
            </a:r>
            <a:r>
              <a:t>по наблюдаемыми переменным</a:t>
            </a:r>
            <a:r>
              <a:t> </a:t>
            </a:r>
            <a:r>
              <a:t>X</a:t>
            </a:r>
          </a:p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 помощью обучающих данных </a:t>
            </a:r>
            <a:r>
              <a:t>X</a:t>
            </a:r>
            <a:r>
              <a:t> оцениваем параметры </a:t>
            </a:r>
            <a:r>
              <a:t>P(Y|X)</a:t>
            </a:r>
          </a:p>
        </p:txBody>
      </p:sp>
      <p:sp>
        <p:nvSpPr>
          <p:cNvPr id="133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9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1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" name="Как приблизить распределение?"/>
          <p:cNvSpPr txBox="1"/>
          <p:nvPr/>
        </p:nvSpPr>
        <p:spPr>
          <a:xfrm>
            <a:off x="7575439" y="5059533"/>
            <a:ext cx="8250274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Как приблизить распределение? </a:t>
            </a:r>
          </a:p>
        </p:txBody>
      </p:sp>
      <p:pic>
        <p:nvPicPr>
          <p:cNvPr id="313" name="Снимок экрана 2021-11-15 в 2.48.jpg" descr="Снимок экрана 2021-11-15 в 2.4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7048" y="7006314"/>
            <a:ext cx="13087055" cy="3948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6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1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" name="Формула замены переменной"/>
          <p:cNvSpPr txBox="1"/>
          <p:nvPr/>
        </p:nvSpPr>
        <p:spPr>
          <a:xfrm>
            <a:off x="8402191" y="3762819"/>
            <a:ext cx="7579618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Формула замены переменной </a:t>
            </a:r>
          </a:p>
        </p:txBody>
      </p:sp>
      <p:pic>
        <p:nvPicPr>
          <p:cNvPr id="320" name="Снимок экрана 2021-11-15 в 3.05.49.png" descr="Снимок экрана 2021-11-15 в 3.05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13430" y="5255328"/>
            <a:ext cx="12757140" cy="4731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3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2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Что такое поток?"/>
          <p:cNvSpPr txBox="1"/>
          <p:nvPr/>
        </p:nvSpPr>
        <p:spPr>
          <a:xfrm>
            <a:off x="9983490" y="3762819"/>
            <a:ext cx="4417020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Что такое поток? </a:t>
            </a:r>
          </a:p>
        </p:txBody>
      </p:sp>
      <p:pic>
        <p:nvPicPr>
          <p:cNvPr id="327" name="Снимок экрана 2021-11-15 в 0.16.57.png" descr="Снимок экрана 2021-11-15 в 0.16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6085" y="6308380"/>
            <a:ext cx="13592221" cy="4077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Снимок экрана 2021-11-15 в 3.12.14.png" descr="Снимок экрана 2021-11-15 в 3.12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01022" y="6616764"/>
            <a:ext cx="5156034" cy="34608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1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3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Как выучить плотность?"/>
          <p:cNvSpPr txBox="1"/>
          <p:nvPr/>
        </p:nvSpPr>
        <p:spPr>
          <a:xfrm>
            <a:off x="948659" y="3501428"/>
            <a:ext cx="6012272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Как выучить плотность?</a:t>
            </a:r>
          </a:p>
        </p:txBody>
      </p:sp>
      <p:pic>
        <p:nvPicPr>
          <p:cNvPr id="335" name="Снимок экрана 2021-11-15 в 3.37.42.png" descr="Снимок экрана 2021-11-15 в 3.37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1376" y="7206690"/>
            <a:ext cx="13593892" cy="5174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Снимок экрана 2021-11-15 в 3.39.08.png" descr="Снимок экрана 2021-11-15 в 3.39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3186" y="4213051"/>
            <a:ext cx="9310273" cy="2364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2" name="Как выучить плотность?"/>
          <p:cNvSpPr txBox="1"/>
          <p:nvPr/>
        </p:nvSpPr>
        <p:spPr>
          <a:xfrm>
            <a:off x="948659" y="3501428"/>
            <a:ext cx="6012272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Как выучить плотность?</a:t>
            </a:r>
          </a:p>
        </p:txBody>
      </p:sp>
      <p:pic>
        <p:nvPicPr>
          <p:cNvPr id="343" name="Снимок экрана 2021-11-15 в 11.32.16.png" descr="Снимок экрана 2021-11-15 в 11.32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32882" y="6524789"/>
            <a:ext cx="7118236" cy="2163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6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4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9" name="RealNVP"/>
          <p:cNvSpPr txBox="1"/>
          <p:nvPr/>
        </p:nvSpPr>
        <p:spPr>
          <a:xfrm>
            <a:off x="1638080" y="4076616"/>
            <a:ext cx="2800985" cy="8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457200">
              <a:lnSpc>
                <a:spcPts val="7900"/>
              </a:lnSpc>
              <a:defRPr b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RealNVP</a:t>
            </a:r>
          </a:p>
        </p:txBody>
      </p:sp>
      <p:pic>
        <p:nvPicPr>
          <p:cNvPr id="350" name="Снимок экрана 2021-11-15 в 10.38.42.png" descr="Снимок экрана 2021-11-15 в 10.38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2072" y="5882332"/>
            <a:ext cx="8881076" cy="1951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Снимок экрана 2021-11-15 в 10.39.00.png" descr="Снимок экрана 2021-11-15 в 10.39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6393" y="8234535"/>
            <a:ext cx="8881076" cy="1619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Снимок экрана 2021-11-15 в 10.44.58.png" descr="Снимок экрана 2021-11-15 в 10.44.5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84534" y="10026825"/>
            <a:ext cx="8036153" cy="2611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Снимок экрана 2021-11-15 в 12.41.34.png" descr="Снимок экрана 2021-11-15 в 12.41.3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37663" y="4678765"/>
            <a:ext cx="2618731" cy="840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6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5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9" name="Снимок экрана 2021-11-15 в 10.46.05.png" descr="Снимок экрана 2021-11-15 в 10.4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1965" y="8177295"/>
            <a:ext cx="14560070" cy="2426679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NICE"/>
          <p:cNvSpPr txBox="1"/>
          <p:nvPr/>
        </p:nvSpPr>
        <p:spPr>
          <a:xfrm>
            <a:off x="1312889" y="3912877"/>
            <a:ext cx="1399220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b="1"/>
            </a:lvl1pPr>
          </a:lstStyle>
          <a:p>
            <a:pPr/>
            <a:r>
              <a:t>NICE</a:t>
            </a:r>
          </a:p>
        </p:txBody>
      </p:sp>
      <p:pic>
        <p:nvPicPr>
          <p:cNvPr id="361" name="Снимок экрана 2021-11-15 в 12.41.34.png" descr="Снимок экрана 2021-11-15 в 12.41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2634" y="5638212"/>
            <a:ext cx="2618732" cy="840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4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6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7" name="PixelRNN"/>
          <p:cNvSpPr txBox="1"/>
          <p:nvPr/>
        </p:nvSpPr>
        <p:spPr>
          <a:xfrm>
            <a:off x="1394831" y="3924801"/>
            <a:ext cx="2498998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b="1"/>
            </a:lvl1pPr>
          </a:lstStyle>
          <a:p>
            <a:pPr/>
            <a:r>
              <a:t>PixelRNN</a:t>
            </a:r>
          </a:p>
        </p:txBody>
      </p:sp>
      <p:pic>
        <p:nvPicPr>
          <p:cNvPr id="36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7691" y="5288394"/>
            <a:ext cx="14128618" cy="6164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1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7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Снимок экрана 2021-11-15 в 10.50.37.png" descr="Снимок экрана 2021-11-15 в 10.50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9381" y="4083422"/>
            <a:ext cx="15581383" cy="4586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Снимок экрана 2021-11-15 в 10.51.04.png" descr="Снимок экрана 2021-11-15 в 10.51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8183" y="8793213"/>
            <a:ext cx="15623933" cy="3750324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VAE + NF"/>
          <p:cNvSpPr txBox="1"/>
          <p:nvPr/>
        </p:nvSpPr>
        <p:spPr>
          <a:xfrm>
            <a:off x="1483357" y="4053284"/>
            <a:ext cx="2475433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b="1"/>
            </a:lvl1pPr>
          </a:lstStyle>
          <a:p>
            <a:pPr/>
            <a:r>
              <a:t>VAE + NF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Линия"/>
          <p:cNvSpPr/>
          <p:nvPr/>
        </p:nvSpPr>
        <p:spPr>
          <a:xfrm>
            <a:off x="1438812" y="3143434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9" name="Название подразделения, лаборатории, факультета и т.д."/>
          <p:cNvSpPr txBox="1"/>
          <p:nvPr/>
        </p:nvSpPr>
        <p:spPr>
          <a:xfrm>
            <a:off x="11489173" y="893730"/>
            <a:ext cx="11366417" cy="71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sz="4000">
                <a:solidFill>
                  <a:srgbClr val="253957"/>
                </a:solidFill>
              </a:defRPr>
            </a:lvl1pPr>
          </a:lstStyle>
          <a:p>
            <a:pPr/>
            <a:r>
              <a:t>Normalizing Flows</a:t>
            </a:r>
          </a:p>
        </p:txBody>
      </p:sp>
      <p:pic>
        <p:nvPicPr>
          <p:cNvPr id="38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587866"/>
            <a:ext cx="2197576" cy="2197576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+"/>
          <p:cNvSpPr txBox="1"/>
          <p:nvPr/>
        </p:nvSpPr>
        <p:spPr>
          <a:xfrm>
            <a:off x="1578557" y="4310696"/>
            <a:ext cx="459742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+</a:t>
            </a:r>
          </a:p>
        </p:txBody>
      </p:sp>
      <p:sp>
        <p:nvSpPr>
          <p:cNvPr id="383" name="Стабильное обучение…"/>
          <p:cNvSpPr txBox="1"/>
          <p:nvPr/>
        </p:nvSpPr>
        <p:spPr>
          <a:xfrm>
            <a:off x="1611338" y="5674082"/>
            <a:ext cx="6980226" cy="161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501315" indent="-501315" algn="l">
              <a:buSzPct val="100000"/>
              <a:buChar char="•"/>
            </a:pPr>
            <a:r>
              <a:t>Стабильное обучение </a:t>
            </a:r>
          </a:p>
          <a:p>
            <a:pPr marL="501315" indent="-501315" algn="l">
              <a:buSzPct val="100000"/>
              <a:buChar char="•"/>
            </a:pPr>
            <a:r>
              <a:t>Гораздо проще сходится  </a:t>
            </a:r>
          </a:p>
        </p:txBody>
      </p:sp>
      <p:sp>
        <p:nvSpPr>
          <p:cNvPr id="384" name="-"/>
          <p:cNvSpPr txBox="1"/>
          <p:nvPr/>
        </p:nvSpPr>
        <p:spPr>
          <a:xfrm>
            <a:off x="1571581" y="8101683"/>
            <a:ext cx="473695" cy="879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/>
            <a:r>
              <a:t>- </a:t>
            </a:r>
          </a:p>
        </p:txBody>
      </p:sp>
      <p:sp>
        <p:nvSpPr>
          <p:cNvPr id="385" name="Сложное латентное пространство…"/>
          <p:cNvSpPr txBox="1"/>
          <p:nvPr/>
        </p:nvSpPr>
        <p:spPr>
          <a:xfrm>
            <a:off x="1632633" y="9412677"/>
            <a:ext cx="11009437" cy="161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marL="501315" indent="-501315" algn="l">
              <a:buSzPct val="100000"/>
              <a:buChar char="•"/>
            </a:pPr>
            <a:r>
              <a:t>Сложное латентное пространство</a:t>
            </a:r>
          </a:p>
          <a:p>
            <a:pPr marL="501315" indent="-501315" algn="l">
              <a:buSzPct val="100000"/>
              <a:buChar char="•"/>
            </a:pPr>
            <a:r>
              <a:t>Сравнительно низкое качество генерации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Очень крутой заголовок…"/>
          <p:cNvSpPr txBox="1"/>
          <p:nvPr/>
        </p:nvSpPr>
        <p:spPr>
          <a:xfrm>
            <a:off x="578484" y="3474084"/>
            <a:ext cx="23227032" cy="209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8000">
                <a:solidFill>
                  <a:srgbClr val="024C9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Generative</a:t>
            </a:r>
            <a:r>
              <a:t> </a:t>
            </a:r>
            <a:r>
              <a:t>models</a:t>
            </a:r>
            <a:endParaRPr sz="4800"/>
          </a:p>
        </p:txBody>
      </p:sp>
      <p:sp>
        <p:nvSpPr>
          <p:cNvPr id="137" name="Название подразделения, лаборатории, факультета и т.д."/>
          <p:cNvSpPr txBox="1"/>
          <p:nvPr/>
        </p:nvSpPr>
        <p:spPr>
          <a:xfrm>
            <a:off x="11343779" y="1089950"/>
            <a:ext cx="11366417" cy="1717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Generative models</a:t>
            </a:r>
            <a:endParaRPr>
              <a:solidFill>
                <a:srgbClr val="253957"/>
              </a:solidFill>
            </a:endParaRPr>
          </a:p>
        </p:txBody>
      </p:sp>
      <p:pic>
        <p:nvPicPr>
          <p:cNvPr id="13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6"/>
          <p:cNvSpPr txBox="1"/>
          <p:nvPr/>
        </p:nvSpPr>
        <p:spPr>
          <a:xfrm>
            <a:off x="1359173" y="4570595"/>
            <a:ext cx="11233248" cy="503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Модель условной вероятности </a:t>
            </a:r>
            <a:r>
              <a:t>X, </a:t>
            </a:r>
            <a:r>
              <a:t>по целевой переменной Y</a:t>
            </a:r>
          </a:p>
          <a:p>
            <a:pPr algn="l"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 sz="46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С помощью обучающих данных</a:t>
            </a:r>
            <a:r>
              <a:t> X</a:t>
            </a:r>
            <a:r>
              <a:t> мы оцениваем параметры </a:t>
            </a:r>
            <a:r>
              <a:t>P(X|Y), P(Y)</a:t>
            </a:r>
          </a:p>
        </p:txBody>
      </p:sp>
      <p:sp>
        <p:nvSpPr>
          <p:cNvPr id="140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Телефон.: +Х (ХХХ) ХХХ ХХХХ"/>
          <p:cNvSpPr txBox="1"/>
          <p:nvPr/>
        </p:nvSpPr>
        <p:spPr>
          <a:xfrm>
            <a:off x="7605841" y="7583031"/>
            <a:ext cx="9172318" cy="131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defTabSz="642619"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Спасибо за внимание! </a:t>
            </a:r>
          </a:p>
        </p:txBody>
      </p:sp>
      <p:pic>
        <p:nvPicPr>
          <p:cNvPr id="38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4075" y="1707730"/>
            <a:ext cx="3195851" cy="309006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Номер слайда 1"/>
          <p:cNvSpPr txBox="1"/>
          <p:nvPr>
            <p:ph type="sldNum" sz="quarter" idx="2"/>
          </p:nvPr>
        </p:nvSpPr>
        <p:spPr>
          <a:xfrm>
            <a:off x="11944744" y="13010554"/>
            <a:ext cx="494512" cy="5111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3" name="Название подразделения, лаборатории, факультета и т.д."/>
          <p:cNvSpPr txBox="1"/>
          <p:nvPr/>
        </p:nvSpPr>
        <p:spPr>
          <a:xfrm>
            <a:off x="11343779" y="1483650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Generative models</a:t>
            </a:r>
          </a:p>
        </p:txBody>
      </p:sp>
      <p:pic>
        <p:nvPicPr>
          <p:cNvPr id="14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9432" y="3401616"/>
            <a:ext cx="9260818" cy="926081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Линия"/>
          <p:cNvSpPr/>
          <p:nvPr/>
        </p:nvSpPr>
        <p:spPr>
          <a:xfrm>
            <a:off x="1243373" y="2620597"/>
            <a:ext cx="21506375" cy="6936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Название подразделения, лаборатории, факультета и т.д."/>
          <p:cNvSpPr txBox="1"/>
          <p:nvPr/>
        </p:nvSpPr>
        <p:spPr>
          <a:xfrm>
            <a:off x="11343779" y="148364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Generative models</a:t>
            </a:r>
          </a:p>
        </p:txBody>
      </p:sp>
      <p:pic>
        <p:nvPicPr>
          <p:cNvPr id="15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1064" y="252940"/>
            <a:ext cx="2167217" cy="216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6629" y="3334122"/>
            <a:ext cx="19490742" cy="776128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Линия"/>
          <p:cNvSpPr/>
          <p:nvPr/>
        </p:nvSpPr>
        <p:spPr>
          <a:xfrm>
            <a:off x="1227642" y="2559635"/>
            <a:ext cx="21506376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Название подразделения, лаборатории, факультета и т.д."/>
          <p:cNvSpPr txBox="1"/>
          <p:nvPr/>
        </p:nvSpPr>
        <p:spPr>
          <a:xfrm>
            <a:off x="11367600" y="1389413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Generative models</a:t>
            </a:r>
          </a:p>
        </p:txBody>
      </p:sp>
      <p:pic>
        <p:nvPicPr>
          <p:cNvPr id="156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642" y="234172"/>
            <a:ext cx="2096719" cy="209671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extBox 2"/>
          <p:cNvSpPr txBox="1"/>
          <p:nvPr/>
        </p:nvSpPr>
        <p:spPr>
          <a:xfrm>
            <a:off x="3592984" y="3274275"/>
            <a:ext cx="15397607" cy="136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000">
                <a:solidFill>
                  <a:srgbClr val="024C9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Примеры генеративных моделей</a:t>
            </a:r>
          </a:p>
        </p:txBody>
      </p:sp>
      <p:sp>
        <p:nvSpPr>
          <p:cNvPr id="158" name="TextBox 3"/>
          <p:cNvSpPr txBox="1"/>
          <p:nvPr/>
        </p:nvSpPr>
        <p:spPr>
          <a:xfrm>
            <a:off x="1822848" y="5797180"/>
            <a:ext cx="15625737" cy="395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685800" indent="-685800" algn="l">
              <a:buSzPct val="100000"/>
              <a:buFont typeface="Courier New"/>
              <a:buChar char="o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Generative Adversarial Networks (GANs)</a:t>
            </a:r>
          </a:p>
          <a:p>
            <a:pPr marL="685800" indent="-685800" algn="l">
              <a:buSzPct val="100000"/>
              <a:buFont typeface="Courier New"/>
              <a:buChar char="o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Variational Autoencoders (VAEs)</a:t>
            </a:r>
          </a:p>
          <a:p>
            <a:pPr marL="685800" indent="-685800" algn="l">
              <a:buSzPct val="100000"/>
              <a:buFont typeface="Courier New"/>
              <a:buChar char="o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685800" indent="-685800" algn="l">
              <a:buSzPct val="100000"/>
              <a:buFont typeface="Courier New"/>
              <a:buChar char="o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Auto-Regressive (PixelRNN, PixelCNN)</a:t>
            </a:r>
          </a:p>
        </p:txBody>
      </p:sp>
      <p:sp>
        <p:nvSpPr>
          <p:cNvPr id="159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Линия"/>
          <p:cNvSpPr/>
          <p:nvPr/>
        </p:nvSpPr>
        <p:spPr>
          <a:xfrm>
            <a:off x="1226606" y="2552094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Название подразделения, лаборатории, факультета и т.д."/>
          <p:cNvSpPr txBox="1"/>
          <p:nvPr/>
        </p:nvSpPr>
        <p:spPr>
          <a:xfrm>
            <a:off x="11366564" y="141606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VAE</a:t>
            </a: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224957"/>
            <a:ext cx="2108411" cy="210841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Box 3"/>
          <p:cNvSpPr txBox="1"/>
          <p:nvPr/>
        </p:nvSpPr>
        <p:spPr>
          <a:xfrm>
            <a:off x="4728566" y="2929672"/>
            <a:ext cx="13801471" cy="136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000">
                <a:solidFill>
                  <a:srgbClr val="024C9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VAE (Variational Autoencoder)</a:t>
            </a:r>
          </a:p>
        </p:txBody>
      </p:sp>
      <p:pic>
        <p:nvPicPr>
          <p:cNvPr id="165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8031" y="4541037"/>
            <a:ext cx="14761641" cy="717693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Линия"/>
          <p:cNvSpPr/>
          <p:nvPr/>
        </p:nvSpPr>
        <p:spPr>
          <a:xfrm>
            <a:off x="1226606" y="2552094"/>
            <a:ext cx="21506375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9" name="Название подразделения, лаборатории, факультета и т.д."/>
          <p:cNvSpPr txBox="1"/>
          <p:nvPr/>
        </p:nvSpPr>
        <p:spPr>
          <a:xfrm>
            <a:off x="11366564" y="1416069"/>
            <a:ext cx="11366417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r">
              <a:defRPr b="1" sz="5400">
                <a:solidFill>
                  <a:srgbClr val="024C90"/>
                </a:solidFill>
              </a:defRPr>
            </a:lvl1pPr>
          </a:lstStyle>
          <a:p>
            <a:pPr/>
            <a:r>
              <a:t>VAE</a:t>
            </a:r>
          </a:p>
        </p:txBody>
      </p:sp>
      <p:pic>
        <p:nvPicPr>
          <p:cNvPr id="17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606" y="224957"/>
            <a:ext cx="2108411" cy="210841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extBox 3"/>
          <p:cNvSpPr txBox="1"/>
          <p:nvPr/>
        </p:nvSpPr>
        <p:spPr>
          <a:xfrm>
            <a:off x="8755596" y="2718655"/>
            <a:ext cx="6732143" cy="1362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>
              <a:defRPr sz="8000">
                <a:solidFill>
                  <a:srgbClr val="024C9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Алгоритм V</a:t>
            </a:r>
            <a:r>
              <a:t>AE</a:t>
            </a:r>
          </a:p>
        </p:txBody>
      </p:sp>
      <p:sp>
        <p:nvSpPr>
          <p:cNvPr id="172" name="TextBox 7"/>
          <p:cNvSpPr txBox="1"/>
          <p:nvPr/>
        </p:nvSpPr>
        <p:spPr>
          <a:xfrm>
            <a:off x="1894856" y="4348909"/>
            <a:ext cx="13664450" cy="761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marL="914400" indent="-914400" algn="l">
              <a:buSzPct val="100000"/>
              <a:buAutoNum type="arabicPeriod" startAt="1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Функция, которая использована в основе </a:t>
            </a:r>
            <a:r>
              <a:t>encoder</a:t>
            </a:r>
            <a:r>
              <a:t>-а </a:t>
            </a:r>
            <a:r>
              <a:t>f(X) в</a:t>
            </a:r>
            <a:r>
              <a:t>ыдает параметры нормального распределения (𝛍</a:t>
            </a:r>
            <a:r>
              <a:t>, </a:t>
            </a:r>
            <a:r>
              <a:t>𝛴)</a:t>
            </a:r>
            <a:r>
              <a:t>,</a:t>
            </a:r>
            <a:r>
              <a:t> которое должно быть максимально похоже на стандартное нормальное распределение </a:t>
            </a:r>
            <a:r>
              <a:t>N(0, 𝐈)</a:t>
            </a:r>
          </a:p>
          <a:p>
            <a:pPr marL="914400" indent="-914400" algn="l">
              <a:buSzPct val="100000"/>
              <a:buAutoNum type="arabicPeriod" startAt="1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Берем </a:t>
            </a:r>
            <a:r>
              <a:t>sample x` </a:t>
            </a:r>
            <a:r>
              <a:t>из распределения</a:t>
            </a:r>
            <a:r>
              <a:t> N</a:t>
            </a:r>
            <a:r>
              <a:t>(𝛍</a:t>
            </a:r>
            <a:r>
              <a:t>, </a:t>
            </a:r>
            <a:r>
              <a:t>𝛴)</a:t>
            </a:r>
          </a:p>
          <a:p>
            <a:pPr marL="914400" indent="-914400" algn="l">
              <a:buSzPct val="100000"/>
              <a:buAutoNum type="arabicPeriod" startAt="1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Пропускаем наш x</a:t>
            </a:r>
            <a:r>
              <a:t>` ч</a:t>
            </a:r>
            <a:r>
              <a:t>ерез de</a:t>
            </a:r>
            <a:r>
              <a:t>coder и</a:t>
            </a:r>
            <a:r>
              <a:t> получаем </a:t>
            </a:r>
          </a:p>
        </p:txBody>
      </p:sp>
      <p:sp>
        <p:nvSpPr>
          <p:cNvPr id="173" name="Номер слайда 1"/>
          <p:cNvSpPr txBox="1"/>
          <p:nvPr>
            <p:ph type="sldNum" sz="quarter" idx="2"/>
          </p:nvPr>
        </p:nvSpPr>
        <p:spPr>
          <a:xfrm>
            <a:off x="23655148" y="13094293"/>
            <a:ext cx="367411" cy="6000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3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9525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 Narrow"/>
            <a:ea typeface="Arial Narrow"/>
            <a:cs typeface="Arial Narrow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 Narrow"/>
            <a:ea typeface="Arial Narrow"/>
            <a:cs typeface="Arial Narrow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9525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 Narrow"/>
            <a:ea typeface="Arial Narrow"/>
            <a:cs typeface="Arial Narrow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 upright="0">
        <a:spAutoFit/>
      </a:bodyPr>
      <a:lstStyle>
        <a:defPPr marL="0" marR="0" indent="0" algn="ctr" defTabSz="8216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 Narrow"/>
            <a:ea typeface="Arial Narrow"/>
            <a:cs typeface="Arial Narrow"/>
            <a:sym typeface="Arial Narrow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